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Overpass Light"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D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879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37197"/>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Strengthening Our Shield: Phishing Awareness Training</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 today's interconnected world, cyber threats are constantly evolving. Phishing attacks remain a significant risk to our organization, but with your help, we can build a stronger defense.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1047512"/>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Today's Agenda</a:t>
            </a:r>
            <a:endParaRPr lang="en-US" sz="4450" dirty="0"/>
          </a:p>
        </p:txBody>
      </p:sp>
      <p:sp>
        <p:nvSpPr>
          <p:cNvPr id="4" name="Shape 1"/>
          <p:cNvSpPr/>
          <p:nvPr/>
        </p:nvSpPr>
        <p:spPr>
          <a:xfrm>
            <a:off x="4451390" y="2096453"/>
            <a:ext cx="510302" cy="510302"/>
          </a:xfrm>
          <a:prstGeom prst="roundRect">
            <a:avLst>
              <a:gd name="adj" fmla="val 18669"/>
            </a:avLst>
          </a:prstGeom>
          <a:solidFill>
            <a:srgbClr val="DDEEE6"/>
          </a:solidFill>
          <a:ln w="7620">
            <a:solidFill>
              <a:srgbClr val="C3D4CC"/>
            </a:solidFill>
            <a:prstDash val="solid"/>
          </a:ln>
        </p:spPr>
      </p:sp>
      <p:sp>
        <p:nvSpPr>
          <p:cNvPr id="5" name="Text 2"/>
          <p:cNvSpPr/>
          <p:nvPr/>
        </p:nvSpPr>
        <p:spPr>
          <a:xfrm>
            <a:off x="4536460" y="2138958"/>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6" name="Text 3"/>
          <p:cNvSpPr/>
          <p:nvPr/>
        </p:nvSpPr>
        <p:spPr>
          <a:xfrm>
            <a:off x="5188506" y="2174319"/>
            <a:ext cx="3705106"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Understanding Phishing</a:t>
            </a:r>
            <a:endParaRPr lang="en-US" sz="2200" dirty="0"/>
          </a:p>
        </p:txBody>
      </p:sp>
      <p:sp>
        <p:nvSpPr>
          <p:cNvPr id="7" name="Text 4"/>
          <p:cNvSpPr/>
          <p:nvPr/>
        </p:nvSpPr>
        <p:spPr>
          <a:xfrm>
            <a:off x="5188506" y="2664738"/>
            <a:ext cx="864810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What it is and how it works.</a:t>
            </a:r>
            <a:endParaRPr lang="en-US" sz="1750" dirty="0"/>
          </a:p>
        </p:txBody>
      </p:sp>
      <p:sp>
        <p:nvSpPr>
          <p:cNvPr id="8" name="Shape 5"/>
          <p:cNvSpPr/>
          <p:nvPr/>
        </p:nvSpPr>
        <p:spPr>
          <a:xfrm>
            <a:off x="4451390" y="3481268"/>
            <a:ext cx="510302" cy="510302"/>
          </a:xfrm>
          <a:prstGeom prst="roundRect">
            <a:avLst>
              <a:gd name="adj" fmla="val 18669"/>
            </a:avLst>
          </a:prstGeom>
          <a:solidFill>
            <a:srgbClr val="DDEEE6"/>
          </a:solidFill>
          <a:ln w="7620">
            <a:solidFill>
              <a:srgbClr val="C3D4CC"/>
            </a:solidFill>
            <a:prstDash val="solid"/>
          </a:ln>
        </p:spPr>
      </p:sp>
      <p:sp>
        <p:nvSpPr>
          <p:cNvPr id="9" name="Text 6"/>
          <p:cNvSpPr/>
          <p:nvPr/>
        </p:nvSpPr>
        <p:spPr>
          <a:xfrm>
            <a:off x="4536460" y="3523774"/>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0" name="Text 7"/>
          <p:cNvSpPr/>
          <p:nvPr/>
        </p:nvSpPr>
        <p:spPr>
          <a:xfrm>
            <a:off x="5188506" y="3559135"/>
            <a:ext cx="4579620"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Common Tactics &amp; Red Flags</a:t>
            </a:r>
            <a:endParaRPr lang="en-US" sz="2200" dirty="0"/>
          </a:p>
        </p:txBody>
      </p:sp>
      <p:sp>
        <p:nvSpPr>
          <p:cNvPr id="11" name="Text 8"/>
          <p:cNvSpPr/>
          <p:nvPr/>
        </p:nvSpPr>
        <p:spPr>
          <a:xfrm>
            <a:off x="5188506" y="4049554"/>
            <a:ext cx="864810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Learning to spot suspicious emails and links.</a:t>
            </a:r>
            <a:endParaRPr lang="en-US" sz="1750" dirty="0"/>
          </a:p>
        </p:txBody>
      </p:sp>
      <p:sp>
        <p:nvSpPr>
          <p:cNvPr id="12" name="Shape 9"/>
          <p:cNvSpPr/>
          <p:nvPr/>
        </p:nvSpPr>
        <p:spPr>
          <a:xfrm>
            <a:off x="4451390" y="4866084"/>
            <a:ext cx="510302" cy="510302"/>
          </a:xfrm>
          <a:prstGeom prst="roundRect">
            <a:avLst>
              <a:gd name="adj" fmla="val 18669"/>
            </a:avLst>
          </a:prstGeom>
          <a:solidFill>
            <a:srgbClr val="DDEEE6"/>
          </a:solidFill>
          <a:ln w="7620">
            <a:solidFill>
              <a:srgbClr val="C3D4CC"/>
            </a:solidFill>
            <a:prstDash val="solid"/>
          </a:ln>
        </p:spPr>
      </p:sp>
      <p:sp>
        <p:nvSpPr>
          <p:cNvPr id="13" name="Text 10"/>
          <p:cNvSpPr/>
          <p:nvPr/>
        </p:nvSpPr>
        <p:spPr>
          <a:xfrm>
            <a:off x="4536460" y="4908590"/>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4" name="Text 11"/>
          <p:cNvSpPr/>
          <p:nvPr/>
        </p:nvSpPr>
        <p:spPr>
          <a:xfrm>
            <a:off x="5188506" y="4943951"/>
            <a:ext cx="3425428"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Reporting &amp; Response</a:t>
            </a:r>
            <a:endParaRPr lang="en-US" sz="2200" dirty="0"/>
          </a:p>
        </p:txBody>
      </p:sp>
      <p:sp>
        <p:nvSpPr>
          <p:cNvPr id="15" name="Text 12"/>
          <p:cNvSpPr/>
          <p:nvPr/>
        </p:nvSpPr>
        <p:spPr>
          <a:xfrm>
            <a:off x="5188506" y="5434370"/>
            <a:ext cx="864810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What to do if you suspect a phishing attempt.</a:t>
            </a:r>
            <a:endParaRPr lang="en-US" sz="1750" dirty="0"/>
          </a:p>
        </p:txBody>
      </p:sp>
      <p:sp>
        <p:nvSpPr>
          <p:cNvPr id="16" name="Shape 13"/>
          <p:cNvSpPr/>
          <p:nvPr/>
        </p:nvSpPr>
        <p:spPr>
          <a:xfrm>
            <a:off x="4451390" y="6250900"/>
            <a:ext cx="510302" cy="510302"/>
          </a:xfrm>
          <a:prstGeom prst="roundRect">
            <a:avLst>
              <a:gd name="adj" fmla="val 18669"/>
            </a:avLst>
          </a:prstGeom>
          <a:solidFill>
            <a:srgbClr val="DDEEE6"/>
          </a:solidFill>
          <a:ln w="7620">
            <a:solidFill>
              <a:srgbClr val="C3D4CC"/>
            </a:solidFill>
            <a:prstDash val="solid"/>
          </a:ln>
        </p:spPr>
      </p:sp>
      <p:sp>
        <p:nvSpPr>
          <p:cNvPr id="17" name="Text 14"/>
          <p:cNvSpPr/>
          <p:nvPr/>
        </p:nvSpPr>
        <p:spPr>
          <a:xfrm>
            <a:off x="4536460" y="6293406"/>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4</a:t>
            </a:r>
            <a:endParaRPr lang="en-US" sz="2650" dirty="0"/>
          </a:p>
        </p:txBody>
      </p:sp>
      <p:sp>
        <p:nvSpPr>
          <p:cNvPr id="18" name="Text 15"/>
          <p:cNvSpPr/>
          <p:nvPr/>
        </p:nvSpPr>
        <p:spPr>
          <a:xfrm>
            <a:off x="5188506" y="6328767"/>
            <a:ext cx="4495443"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Best Practices for Prevention</a:t>
            </a:r>
            <a:endParaRPr lang="en-US" sz="2200" dirty="0"/>
          </a:p>
        </p:txBody>
      </p:sp>
      <p:sp>
        <p:nvSpPr>
          <p:cNvPr id="19" name="Text 16"/>
          <p:cNvSpPr/>
          <p:nvPr/>
        </p:nvSpPr>
        <p:spPr>
          <a:xfrm>
            <a:off x="5188506" y="6819186"/>
            <a:ext cx="864810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Simple steps to enhance your personal and organizational security.</a:t>
            </a:r>
            <a:endParaRPr lang="en-US" sz="1750" dirty="0"/>
          </a:p>
        </p:txBody>
      </p:sp>
      <p:sp>
        <p:nvSpPr>
          <p:cNvPr id="20" name="Rectangle 19">
            <a:extLst>
              <a:ext uri="{FF2B5EF4-FFF2-40B4-BE49-F238E27FC236}">
                <a16:creationId xmlns:a16="http://schemas.microsoft.com/office/drawing/2014/main" id="{6772BE22-B52F-139A-7C21-BC8D83627669}"/>
              </a:ext>
            </a:extLst>
          </p:cNvPr>
          <p:cNvSpPr/>
          <p:nvPr/>
        </p:nvSpPr>
        <p:spPr>
          <a:xfrm>
            <a:off x="12769702" y="7719237"/>
            <a:ext cx="1860698" cy="484765"/>
          </a:xfrm>
          <a:prstGeom prst="rect">
            <a:avLst/>
          </a:prstGeom>
          <a:solidFill>
            <a:srgbClr val="FFFDE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1638" y="566976"/>
            <a:ext cx="5155168" cy="644366"/>
          </a:xfrm>
          <a:prstGeom prst="rect">
            <a:avLst/>
          </a:prstGeom>
          <a:noFill/>
          <a:ln/>
        </p:spPr>
        <p:txBody>
          <a:bodyPr wrap="none" lIns="0" tIns="0" rIns="0" bIns="0" rtlCol="0" anchor="t"/>
          <a:lstStyle/>
          <a:p>
            <a:pPr marL="0" indent="0" algn="l">
              <a:lnSpc>
                <a:spcPts val="5050"/>
              </a:lnSpc>
              <a:buNone/>
            </a:pPr>
            <a:r>
              <a:rPr lang="en-US" sz="4050" b="1" dirty="0">
                <a:solidFill>
                  <a:srgbClr val="233939"/>
                </a:solidFill>
                <a:latin typeface="Syne Bold" pitchFamily="34" charset="0"/>
                <a:ea typeface="Syne Bold" pitchFamily="34" charset="-122"/>
                <a:cs typeface="Syne Bold" pitchFamily="34" charset="-120"/>
              </a:rPr>
              <a:t>What is Phishing?</a:t>
            </a:r>
            <a:endParaRPr lang="en-US" sz="4050" dirty="0"/>
          </a:p>
        </p:txBody>
      </p:sp>
      <p:sp>
        <p:nvSpPr>
          <p:cNvPr id="3" name="Text 1"/>
          <p:cNvSpPr/>
          <p:nvPr/>
        </p:nvSpPr>
        <p:spPr>
          <a:xfrm>
            <a:off x="721638" y="1706047"/>
            <a:ext cx="6342102" cy="989767"/>
          </a:xfrm>
          <a:prstGeom prst="rect">
            <a:avLst/>
          </a:prstGeom>
          <a:noFill/>
          <a:ln/>
        </p:spPr>
        <p:txBody>
          <a:bodyPr wrap="square" lIns="0" tIns="0" rIns="0" bIns="0" rtlCol="0" anchor="t"/>
          <a:lstStyle/>
          <a:p>
            <a:pPr marL="0" indent="0" algn="l">
              <a:lnSpc>
                <a:spcPts val="2550"/>
              </a:lnSpc>
              <a:buNone/>
            </a:pPr>
            <a:r>
              <a:rPr lang="en-US" sz="1600" dirty="0">
                <a:solidFill>
                  <a:srgbClr val="3B4E4E"/>
                </a:solidFill>
                <a:latin typeface="Overpass Light" pitchFamily="34" charset="0"/>
                <a:ea typeface="Overpass Light" pitchFamily="34" charset="-122"/>
                <a:cs typeface="Overpass Light" pitchFamily="34" charset="-120"/>
              </a:rPr>
              <a:t>Phishing is a type of cyberattack where malicious actors attempt to trick individuals into revealing sensitive information, such as passwords, credit card numbers, or other personal data.</a:t>
            </a:r>
            <a:endParaRPr lang="en-US" sz="1600" dirty="0"/>
          </a:p>
        </p:txBody>
      </p:sp>
      <p:sp>
        <p:nvSpPr>
          <p:cNvPr id="4" name="Text 2"/>
          <p:cNvSpPr/>
          <p:nvPr/>
        </p:nvSpPr>
        <p:spPr>
          <a:xfrm>
            <a:off x="721638" y="2881313"/>
            <a:ext cx="6342102" cy="1319689"/>
          </a:xfrm>
          <a:prstGeom prst="rect">
            <a:avLst/>
          </a:prstGeom>
          <a:noFill/>
          <a:ln/>
        </p:spPr>
        <p:txBody>
          <a:bodyPr wrap="square" lIns="0" tIns="0" rIns="0" bIns="0" rtlCol="0" anchor="t"/>
          <a:lstStyle/>
          <a:p>
            <a:pPr marL="0" indent="0" algn="l">
              <a:lnSpc>
                <a:spcPts val="2550"/>
              </a:lnSpc>
              <a:buNone/>
            </a:pPr>
            <a:r>
              <a:rPr lang="en-US" sz="1600" dirty="0">
                <a:solidFill>
                  <a:srgbClr val="3B4E4E"/>
                </a:solidFill>
                <a:latin typeface="Overpass Light" pitchFamily="34" charset="0"/>
                <a:ea typeface="Overpass Light" pitchFamily="34" charset="-122"/>
                <a:cs typeface="Overpass Light" pitchFamily="34" charset="-120"/>
              </a:rPr>
              <a:t>They often impersonate trusted entities like banks, government agencies, or even colleagues to gain your trust. These attacks primarily occur via email, but can also use text messages (smishing) or phone calls (vishing).</a:t>
            </a:r>
            <a:endParaRPr lang="en-US" sz="1600" dirty="0"/>
          </a:p>
        </p:txBody>
      </p:sp>
      <p:pic>
        <p:nvPicPr>
          <p:cNvPr id="5" name="Image 0" descr="preencoded.png"/>
          <p:cNvPicPr>
            <a:picLocks noChangeAspect="1"/>
          </p:cNvPicPr>
          <p:nvPr/>
        </p:nvPicPr>
        <p:blipFill>
          <a:blip r:embed="rId3"/>
          <a:stretch>
            <a:fillRect/>
          </a:stretch>
        </p:blipFill>
        <p:spPr>
          <a:xfrm>
            <a:off x="7574280" y="1752481"/>
            <a:ext cx="6342102" cy="6342102"/>
          </a:xfrm>
          <a:prstGeom prst="rect">
            <a:avLst/>
          </a:prstGeom>
        </p:spPr>
      </p:pic>
      <p:sp>
        <p:nvSpPr>
          <p:cNvPr id="6" name="Rectangle 5">
            <a:extLst>
              <a:ext uri="{FF2B5EF4-FFF2-40B4-BE49-F238E27FC236}">
                <a16:creationId xmlns:a16="http://schemas.microsoft.com/office/drawing/2014/main" id="{A80957E3-CA29-0048-F0D3-1D74997750E0}"/>
              </a:ext>
            </a:extLst>
          </p:cNvPr>
          <p:cNvSpPr/>
          <p:nvPr/>
        </p:nvSpPr>
        <p:spPr>
          <a:xfrm>
            <a:off x="13916382" y="7719237"/>
            <a:ext cx="714018" cy="484765"/>
          </a:xfrm>
          <a:prstGeom prst="rect">
            <a:avLst/>
          </a:prstGeom>
          <a:solidFill>
            <a:srgbClr val="FFFDE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767358"/>
            <a:ext cx="5689044" cy="496133"/>
          </a:xfrm>
          <a:prstGeom prst="rect">
            <a:avLst/>
          </a:prstGeom>
          <a:noFill/>
          <a:ln/>
        </p:spPr>
        <p:txBody>
          <a:bodyPr wrap="none" lIns="0" tIns="0" rIns="0" bIns="0" rtlCol="0" anchor="t"/>
          <a:lstStyle/>
          <a:p>
            <a:pPr marL="0" indent="0" algn="l">
              <a:lnSpc>
                <a:spcPts val="3900"/>
              </a:lnSpc>
              <a:buNone/>
            </a:pPr>
            <a:r>
              <a:rPr lang="en-US" sz="3100" b="1" dirty="0">
                <a:solidFill>
                  <a:srgbClr val="233939"/>
                </a:solidFill>
                <a:latin typeface="Syne Bold" pitchFamily="34" charset="0"/>
                <a:ea typeface="Syne Bold" pitchFamily="34" charset="-122"/>
                <a:cs typeface="Syne Bold" pitchFamily="34" charset="-120"/>
              </a:rPr>
              <a:t>Common Phishing Tactics</a:t>
            </a:r>
            <a:endParaRPr lang="en-US" sz="3100" dirty="0"/>
          </a:p>
        </p:txBody>
      </p:sp>
      <p:pic>
        <p:nvPicPr>
          <p:cNvPr id="4" name="Image 1" descr="preencoded.png"/>
          <p:cNvPicPr>
            <a:picLocks noChangeAspect="1"/>
          </p:cNvPicPr>
          <p:nvPr/>
        </p:nvPicPr>
        <p:blipFill>
          <a:blip r:embed="rId4"/>
          <a:stretch>
            <a:fillRect/>
          </a:stretch>
        </p:blipFill>
        <p:spPr>
          <a:xfrm>
            <a:off x="4451390" y="1501616"/>
            <a:ext cx="396835" cy="396835"/>
          </a:xfrm>
          <a:prstGeom prst="rect">
            <a:avLst/>
          </a:prstGeom>
        </p:spPr>
      </p:pic>
      <p:sp>
        <p:nvSpPr>
          <p:cNvPr id="5" name="Text 1"/>
          <p:cNvSpPr/>
          <p:nvPr/>
        </p:nvSpPr>
        <p:spPr>
          <a:xfrm>
            <a:off x="4451390" y="2096810"/>
            <a:ext cx="2268498" cy="248007"/>
          </a:xfrm>
          <a:prstGeom prst="rect">
            <a:avLst/>
          </a:prstGeom>
          <a:noFill/>
          <a:ln/>
        </p:spPr>
        <p:txBody>
          <a:bodyPr wrap="none" lIns="0" tIns="0" rIns="0" bIns="0" rtlCol="0" anchor="t"/>
          <a:lstStyle/>
          <a:p>
            <a:pPr marL="0" indent="0" algn="l">
              <a:lnSpc>
                <a:spcPts val="1950"/>
              </a:lnSpc>
              <a:buNone/>
            </a:pPr>
            <a:r>
              <a:rPr lang="en-US" sz="1550" b="1" dirty="0">
                <a:solidFill>
                  <a:srgbClr val="3B4E4E"/>
                </a:solidFill>
                <a:latin typeface="Syne Bold" pitchFamily="34" charset="0"/>
                <a:ea typeface="Syne Bold" pitchFamily="34" charset="-122"/>
                <a:cs typeface="Syne Bold" pitchFamily="34" charset="-120"/>
              </a:rPr>
              <a:t>Email Impersonation</a:t>
            </a:r>
            <a:endParaRPr lang="en-US" sz="1550" dirty="0"/>
          </a:p>
        </p:txBody>
      </p:sp>
      <p:sp>
        <p:nvSpPr>
          <p:cNvPr id="6" name="Text 2"/>
          <p:cNvSpPr/>
          <p:nvPr/>
        </p:nvSpPr>
        <p:spPr>
          <a:xfrm>
            <a:off x="4451390" y="2440067"/>
            <a:ext cx="9385221" cy="254079"/>
          </a:xfrm>
          <a:prstGeom prst="rect">
            <a:avLst/>
          </a:prstGeom>
          <a:noFill/>
          <a:ln/>
        </p:spPr>
        <p:txBody>
          <a:bodyPr wrap="none" lIns="0" tIns="0" rIns="0" bIns="0" rtlCol="0" anchor="t"/>
          <a:lstStyle/>
          <a:p>
            <a:pPr marL="0" indent="0" algn="l">
              <a:lnSpc>
                <a:spcPts val="2000"/>
              </a:lnSpc>
              <a:buNone/>
            </a:pPr>
            <a:r>
              <a:rPr lang="en-US" sz="1250" dirty="0">
                <a:solidFill>
                  <a:srgbClr val="3B4E4E"/>
                </a:solidFill>
                <a:latin typeface="Overpass Light" pitchFamily="34" charset="0"/>
                <a:ea typeface="Overpass Light" pitchFamily="34" charset="-122"/>
                <a:cs typeface="Overpass Light" pitchFamily="34" charset="-120"/>
              </a:rPr>
              <a:t>Emails from fake senders, often mimicking known companies or individuals, to create a sense of urgency or authority.</a:t>
            </a:r>
            <a:endParaRPr lang="en-US" sz="1250" dirty="0"/>
          </a:p>
        </p:txBody>
      </p:sp>
      <p:pic>
        <p:nvPicPr>
          <p:cNvPr id="7" name="Image 2" descr="preencoded.png"/>
          <p:cNvPicPr>
            <a:picLocks noChangeAspect="1"/>
          </p:cNvPicPr>
          <p:nvPr/>
        </p:nvPicPr>
        <p:blipFill>
          <a:blip r:embed="rId5"/>
          <a:stretch>
            <a:fillRect/>
          </a:stretch>
        </p:blipFill>
        <p:spPr>
          <a:xfrm>
            <a:off x="4451390" y="3090982"/>
            <a:ext cx="396835" cy="396835"/>
          </a:xfrm>
          <a:prstGeom prst="rect">
            <a:avLst/>
          </a:prstGeom>
        </p:spPr>
      </p:pic>
      <p:sp>
        <p:nvSpPr>
          <p:cNvPr id="8" name="Text 3"/>
          <p:cNvSpPr/>
          <p:nvPr/>
        </p:nvSpPr>
        <p:spPr>
          <a:xfrm>
            <a:off x="4451390" y="3686175"/>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3B4E4E"/>
                </a:solidFill>
                <a:latin typeface="Syne Bold" pitchFamily="34" charset="0"/>
                <a:ea typeface="Syne Bold" pitchFamily="34" charset="-122"/>
                <a:cs typeface="Syne Bold" pitchFamily="34" charset="-120"/>
              </a:rPr>
              <a:t>Malicious Links</a:t>
            </a:r>
            <a:endParaRPr lang="en-US" sz="1550" dirty="0"/>
          </a:p>
        </p:txBody>
      </p:sp>
      <p:sp>
        <p:nvSpPr>
          <p:cNvPr id="9" name="Text 4"/>
          <p:cNvSpPr/>
          <p:nvPr/>
        </p:nvSpPr>
        <p:spPr>
          <a:xfrm>
            <a:off x="4451390" y="4029432"/>
            <a:ext cx="9385221" cy="254079"/>
          </a:xfrm>
          <a:prstGeom prst="rect">
            <a:avLst/>
          </a:prstGeom>
          <a:noFill/>
          <a:ln/>
        </p:spPr>
        <p:txBody>
          <a:bodyPr wrap="none" lIns="0" tIns="0" rIns="0" bIns="0" rtlCol="0" anchor="t"/>
          <a:lstStyle/>
          <a:p>
            <a:pPr marL="0" indent="0" algn="l">
              <a:lnSpc>
                <a:spcPts val="2000"/>
              </a:lnSpc>
              <a:buNone/>
            </a:pPr>
            <a:r>
              <a:rPr lang="en-US" sz="1250" dirty="0">
                <a:solidFill>
                  <a:srgbClr val="3B4E4E"/>
                </a:solidFill>
                <a:latin typeface="Overpass Light" pitchFamily="34" charset="0"/>
                <a:ea typeface="Overpass Light" pitchFamily="34" charset="-122"/>
                <a:cs typeface="Overpass Light" pitchFamily="34" charset="-120"/>
              </a:rPr>
              <a:t>Links that redirect to fake websites designed to steal credentials or download malware.</a:t>
            </a:r>
            <a:endParaRPr lang="en-US" sz="1250" dirty="0"/>
          </a:p>
        </p:txBody>
      </p:sp>
      <p:pic>
        <p:nvPicPr>
          <p:cNvPr id="10" name="Image 3" descr="preencoded.png"/>
          <p:cNvPicPr>
            <a:picLocks noChangeAspect="1"/>
          </p:cNvPicPr>
          <p:nvPr/>
        </p:nvPicPr>
        <p:blipFill>
          <a:blip r:embed="rId6"/>
          <a:stretch>
            <a:fillRect/>
          </a:stretch>
        </p:blipFill>
        <p:spPr>
          <a:xfrm>
            <a:off x="4451390" y="4680347"/>
            <a:ext cx="396835" cy="396835"/>
          </a:xfrm>
          <a:prstGeom prst="rect">
            <a:avLst/>
          </a:prstGeom>
        </p:spPr>
      </p:pic>
      <p:sp>
        <p:nvSpPr>
          <p:cNvPr id="11" name="Text 5"/>
          <p:cNvSpPr/>
          <p:nvPr/>
        </p:nvSpPr>
        <p:spPr>
          <a:xfrm>
            <a:off x="4451390" y="5275540"/>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3B4E4E"/>
                </a:solidFill>
                <a:latin typeface="Syne Bold" pitchFamily="34" charset="0"/>
                <a:ea typeface="Syne Bold" pitchFamily="34" charset="-122"/>
                <a:cs typeface="Syne Bold" pitchFamily="34" charset="-120"/>
              </a:rPr>
              <a:t>Urgent Requests</a:t>
            </a:r>
            <a:endParaRPr lang="en-US" sz="1550" dirty="0"/>
          </a:p>
        </p:txBody>
      </p:sp>
      <p:sp>
        <p:nvSpPr>
          <p:cNvPr id="12" name="Text 6"/>
          <p:cNvSpPr/>
          <p:nvPr/>
        </p:nvSpPr>
        <p:spPr>
          <a:xfrm>
            <a:off x="4451390" y="5618798"/>
            <a:ext cx="9385221" cy="254079"/>
          </a:xfrm>
          <a:prstGeom prst="rect">
            <a:avLst/>
          </a:prstGeom>
          <a:noFill/>
          <a:ln/>
        </p:spPr>
        <p:txBody>
          <a:bodyPr wrap="none" lIns="0" tIns="0" rIns="0" bIns="0" rtlCol="0" anchor="t"/>
          <a:lstStyle/>
          <a:p>
            <a:pPr marL="0" indent="0" algn="l">
              <a:lnSpc>
                <a:spcPts val="2000"/>
              </a:lnSpc>
              <a:buNone/>
            </a:pPr>
            <a:r>
              <a:rPr lang="en-US" sz="1250" dirty="0">
                <a:solidFill>
                  <a:srgbClr val="3B4E4E"/>
                </a:solidFill>
                <a:latin typeface="Overpass Light" pitchFamily="34" charset="0"/>
                <a:ea typeface="Overpass Light" pitchFamily="34" charset="-122"/>
                <a:cs typeface="Overpass Light" pitchFamily="34" charset="-120"/>
              </a:rPr>
              <a:t>Demands for immediate action, such as password resets or financial transfers, under the guise of an emergency.</a:t>
            </a:r>
            <a:endParaRPr lang="en-US" sz="1250" dirty="0"/>
          </a:p>
        </p:txBody>
      </p:sp>
      <p:pic>
        <p:nvPicPr>
          <p:cNvPr id="13" name="Image 4" descr="preencoded.png"/>
          <p:cNvPicPr>
            <a:picLocks noChangeAspect="1"/>
          </p:cNvPicPr>
          <p:nvPr/>
        </p:nvPicPr>
        <p:blipFill>
          <a:blip r:embed="rId7"/>
          <a:stretch>
            <a:fillRect/>
          </a:stretch>
        </p:blipFill>
        <p:spPr>
          <a:xfrm>
            <a:off x="4451390" y="6269712"/>
            <a:ext cx="396835" cy="396835"/>
          </a:xfrm>
          <a:prstGeom prst="rect">
            <a:avLst/>
          </a:prstGeom>
        </p:spPr>
      </p:pic>
      <p:sp>
        <p:nvSpPr>
          <p:cNvPr id="14" name="Text 7"/>
          <p:cNvSpPr/>
          <p:nvPr/>
        </p:nvSpPr>
        <p:spPr>
          <a:xfrm>
            <a:off x="4451390" y="6864906"/>
            <a:ext cx="2023943" cy="248007"/>
          </a:xfrm>
          <a:prstGeom prst="rect">
            <a:avLst/>
          </a:prstGeom>
          <a:noFill/>
          <a:ln/>
        </p:spPr>
        <p:txBody>
          <a:bodyPr wrap="none" lIns="0" tIns="0" rIns="0" bIns="0" rtlCol="0" anchor="t"/>
          <a:lstStyle/>
          <a:p>
            <a:pPr marL="0" indent="0" algn="l">
              <a:lnSpc>
                <a:spcPts val="1950"/>
              </a:lnSpc>
              <a:buNone/>
            </a:pPr>
            <a:r>
              <a:rPr lang="en-US" sz="1550" b="1" dirty="0">
                <a:solidFill>
                  <a:srgbClr val="3B4E4E"/>
                </a:solidFill>
                <a:latin typeface="Syne Bold" pitchFamily="34" charset="0"/>
                <a:ea typeface="Syne Bold" pitchFamily="34" charset="-122"/>
                <a:cs typeface="Syne Bold" pitchFamily="34" charset="-120"/>
              </a:rPr>
              <a:t>Fake Offers/Prizes</a:t>
            </a:r>
            <a:endParaRPr lang="en-US" sz="1550" dirty="0"/>
          </a:p>
        </p:txBody>
      </p:sp>
      <p:sp>
        <p:nvSpPr>
          <p:cNvPr id="15" name="Text 8"/>
          <p:cNvSpPr/>
          <p:nvPr/>
        </p:nvSpPr>
        <p:spPr>
          <a:xfrm>
            <a:off x="4451390" y="7208163"/>
            <a:ext cx="9385221" cy="254079"/>
          </a:xfrm>
          <a:prstGeom prst="rect">
            <a:avLst/>
          </a:prstGeom>
          <a:noFill/>
          <a:ln/>
        </p:spPr>
        <p:txBody>
          <a:bodyPr wrap="none" lIns="0" tIns="0" rIns="0" bIns="0" rtlCol="0" anchor="t"/>
          <a:lstStyle/>
          <a:p>
            <a:pPr marL="0" indent="0" algn="l">
              <a:lnSpc>
                <a:spcPts val="2000"/>
              </a:lnSpc>
              <a:buNone/>
            </a:pPr>
            <a:r>
              <a:rPr lang="en-US" sz="1250" dirty="0">
                <a:solidFill>
                  <a:srgbClr val="3B4E4E"/>
                </a:solidFill>
                <a:latin typeface="Overpass Light" pitchFamily="34" charset="0"/>
                <a:ea typeface="Overpass Light" pitchFamily="34" charset="-122"/>
                <a:cs typeface="Overpass Light" pitchFamily="34" charset="-120"/>
              </a:rPr>
              <a:t>Promises of rewards or discounts that require personal information to claim.</a:t>
            </a:r>
            <a:endParaRPr lang="en-US" sz="1250" dirty="0"/>
          </a:p>
        </p:txBody>
      </p:sp>
      <p:sp>
        <p:nvSpPr>
          <p:cNvPr id="16" name="Rectangle 15">
            <a:extLst>
              <a:ext uri="{FF2B5EF4-FFF2-40B4-BE49-F238E27FC236}">
                <a16:creationId xmlns:a16="http://schemas.microsoft.com/office/drawing/2014/main" id="{3C242825-21C8-D501-38E4-99C07D9896BB}"/>
              </a:ext>
            </a:extLst>
          </p:cNvPr>
          <p:cNvSpPr/>
          <p:nvPr/>
        </p:nvSpPr>
        <p:spPr>
          <a:xfrm>
            <a:off x="12769702" y="7719237"/>
            <a:ext cx="1860698" cy="484765"/>
          </a:xfrm>
          <a:prstGeom prst="rect">
            <a:avLst/>
          </a:prstGeom>
          <a:solidFill>
            <a:srgbClr val="FFFDE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790218" y="622340"/>
            <a:ext cx="6522363" cy="705564"/>
          </a:xfrm>
          <a:prstGeom prst="rect">
            <a:avLst/>
          </a:prstGeom>
          <a:noFill/>
          <a:ln/>
        </p:spPr>
        <p:txBody>
          <a:bodyPr wrap="none" lIns="0" tIns="0" rIns="0" bIns="0" rtlCol="0" anchor="t"/>
          <a:lstStyle/>
          <a:p>
            <a:pPr marL="0" indent="0" algn="l">
              <a:lnSpc>
                <a:spcPts val="5550"/>
              </a:lnSpc>
              <a:buNone/>
            </a:pPr>
            <a:r>
              <a:rPr lang="en-US" sz="4400" b="1" dirty="0">
                <a:solidFill>
                  <a:srgbClr val="233939"/>
                </a:solidFill>
                <a:latin typeface="Syne Bold" pitchFamily="34" charset="0"/>
                <a:ea typeface="Syne Bold" pitchFamily="34" charset="-122"/>
                <a:cs typeface="Syne Bold" pitchFamily="34" charset="-120"/>
              </a:rPr>
              <a:t>Identifying Red Flags</a:t>
            </a:r>
            <a:endParaRPr lang="en-US" sz="4400" dirty="0"/>
          </a:p>
        </p:txBody>
      </p:sp>
      <p:sp>
        <p:nvSpPr>
          <p:cNvPr id="4" name="Shape 1"/>
          <p:cNvSpPr/>
          <p:nvPr/>
        </p:nvSpPr>
        <p:spPr>
          <a:xfrm>
            <a:off x="790218" y="1666518"/>
            <a:ext cx="9392364" cy="1315879"/>
          </a:xfrm>
          <a:prstGeom prst="roundRect">
            <a:avLst>
              <a:gd name="adj" fmla="val 7206"/>
            </a:avLst>
          </a:prstGeom>
          <a:solidFill>
            <a:srgbClr val="DDEEE6"/>
          </a:solidFill>
          <a:ln w="7620">
            <a:solidFill>
              <a:srgbClr val="C3D4CC"/>
            </a:solidFill>
            <a:prstDash val="solid"/>
          </a:ln>
        </p:spPr>
      </p:sp>
      <p:sp>
        <p:nvSpPr>
          <p:cNvPr id="5" name="Text 2"/>
          <p:cNvSpPr/>
          <p:nvPr/>
        </p:nvSpPr>
        <p:spPr>
          <a:xfrm>
            <a:off x="1023580" y="1899880"/>
            <a:ext cx="2822258" cy="352663"/>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Generic Greetings</a:t>
            </a:r>
            <a:endParaRPr lang="en-US" sz="2200" dirty="0"/>
          </a:p>
        </p:txBody>
      </p:sp>
      <p:sp>
        <p:nvSpPr>
          <p:cNvPr id="6" name="Text 3"/>
          <p:cNvSpPr/>
          <p:nvPr/>
        </p:nvSpPr>
        <p:spPr>
          <a:xfrm>
            <a:off x="1023580" y="2387918"/>
            <a:ext cx="8925639" cy="361117"/>
          </a:xfrm>
          <a:prstGeom prst="rect">
            <a:avLst/>
          </a:prstGeom>
          <a:noFill/>
          <a:ln/>
        </p:spPr>
        <p:txBody>
          <a:bodyPr wrap="none" lIns="0" tIns="0" rIns="0" bIns="0" rtlCol="0" anchor="t"/>
          <a:lstStyle/>
          <a:p>
            <a:pPr marL="0" indent="0" algn="l">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Emails lacking personalization, like "Dear Customer."</a:t>
            </a:r>
            <a:endParaRPr lang="en-US" sz="1750" dirty="0"/>
          </a:p>
        </p:txBody>
      </p:sp>
      <p:sp>
        <p:nvSpPr>
          <p:cNvPr id="7" name="Shape 4"/>
          <p:cNvSpPr/>
          <p:nvPr/>
        </p:nvSpPr>
        <p:spPr>
          <a:xfrm>
            <a:off x="790218" y="3208139"/>
            <a:ext cx="9392364" cy="1315879"/>
          </a:xfrm>
          <a:prstGeom prst="roundRect">
            <a:avLst>
              <a:gd name="adj" fmla="val 7206"/>
            </a:avLst>
          </a:prstGeom>
          <a:solidFill>
            <a:srgbClr val="DDEEE6"/>
          </a:solidFill>
          <a:ln w="7620">
            <a:solidFill>
              <a:srgbClr val="C3D4CC"/>
            </a:solidFill>
            <a:prstDash val="solid"/>
          </a:ln>
        </p:spPr>
      </p:sp>
      <p:sp>
        <p:nvSpPr>
          <p:cNvPr id="8" name="Text 5"/>
          <p:cNvSpPr/>
          <p:nvPr/>
        </p:nvSpPr>
        <p:spPr>
          <a:xfrm>
            <a:off x="1023580" y="3441502"/>
            <a:ext cx="4069556" cy="352663"/>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Spelling &amp; Grammar Errors</a:t>
            </a:r>
            <a:endParaRPr lang="en-US" sz="2200" dirty="0"/>
          </a:p>
        </p:txBody>
      </p:sp>
      <p:sp>
        <p:nvSpPr>
          <p:cNvPr id="9" name="Text 6"/>
          <p:cNvSpPr/>
          <p:nvPr/>
        </p:nvSpPr>
        <p:spPr>
          <a:xfrm>
            <a:off x="1023580" y="3929539"/>
            <a:ext cx="8925639" cy="361117"/>
          </a:xfrm>
          <a:prstGeom prst="rect">
            <a:avLst/>
          </a:prstGeom>
          <a:noFill/>
          <a:ln/>
        </p:spPr>
        <p:txBody>
          <a:bodyPr wrap="none" lIns="0" tIns="0" rIns="0" bIns="0" rtlCol="0" anchor="t"/>
          <a:lstStyle/>
          <a:p>
            <a:pPr marL="0" indent="0" algn="l">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Unprofessional language or numerous typos.</a:t>
            </a:r>
            <a:endParaRPr lang="en-US" sz="1750" dirty="0"/>
          </a:p>
        </p:txBody>
      </p:sp>
      <p:sp>
        <p:nvSpPr>
          <p:cNvPr id="10" name="Shape 7"/>
          <p:cNvSpPr/>
          <p:nvPr/>
        </p:nvSpPr>
        <p:spPr>
          <a:xfrm>
            <a:off x="790218" y="4749760"/>
            <a:ext cx="9392364" cy="1315879"/>
          </a:xfrm>
          <a:prstGeom prst="roundRect">
            <a:avLst>
              <a:gd name="adj" fmla="val 7206"/>
            </a:avLst>
          </a:prstGeom>
          <a:solidFill>
            <a:srgbClr val="DDEEE6"/>
          </a:solidFill>
          <a:ln w="7620">
            <a:solidFill>
              <a:srgbClr val="C3D4CC"/>
            </a:solidFill>
            <a:prstDash val="solid"/>
          </a:ln>
        </p:spPr>
      </p:sp>
      <p:sp>
        <p:nvSpPr>
          <p:cNvPr id="11" name="Text 8"/>
          <p:cNvSpPr/>
          <p:nvPr/>
        </p:nvSpPr>
        <p:spPr>
          <a:xfrm>
            <a:off x="1023580" y="4983123"/>
            <a:ext cx="3757136" cy="352663"/>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Suspicious Attachments</a:t>
            </a:r>
            <a:endParaRPr lang="en-US" sz="2200" dirty="0"/>
          </a:p>
        </p:txBody>
      </p:sp>
      <p:sp>
        <p:nvSpPr>
          <p:cNvPr id="12" name="Text 9"/>
          <p:cNvSpPr/>
          <p:nvPr/>
        </p:nvSpPr>
        <p:spPr>
          <a:xfrm>
            <a:off x="1023580" y="5471160"/>
            <a:ext cx="8925639" cy="361117"/>
          </a:xfrm>
          <a:prstGeom prst="rect">
            <a:avLst/>
          </a:prstGeom>
          <a:noFill/>
          <a:ln/>
        </p:spPr>
        <p:txBody>
          <a:bodyPr wrap="none" lIns="0" tIns="0" rIns="0" bIns="0" rtlCol="0" anchor="t"/>
          <a:lstStyle/>
          <a:p>
            <a:pPr marL="0" indent="0" algn="l">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Unexpected files, especially with unusual extensions.</a:t>
            </a:r>
            <a:endParaRPr lang="en-US" sz="1750" dirty="0"/>
          </a:p>
        </p:txBody>
      </p:sp>
      <p:sp>
        <p:nvSpPr>
          <p:cNvPr id="13" name="Shape 10"/>
          <p:cNvSpPr/>
          <p:nvPr/>
        </p:nvSpPr>
        <p:spPr>
          <a:xfrm>
            <a:off x="790218" y="6291382"/>
            <a:ext cx="9392364" cy="1315879"/>
          </a:xfrm>
          <a:prstGeom prst="roundRect">
            <a:avLst>
              <a:gd name="adj" fmla="val 7206"/>
            </a:avLst>
          </a:prstGeom>
          <a:solidFill>
            <a:srgbClr val="DDEEE6"/>
          </a:solidFill>
          <a:ln w="7620">
            <a:solidFill>
              <a:srgbClr val="C3D4CC"/>
            </a:solidFill>
            <a:prstDash val="solid"/>
          </a:ln>
        </p:spPr>
      </p:sp>
      <p:sp>
        <p:nvSpPr>
          <p:cNvPr id="14" name="Text 11"/>
          <p:cNvSpPr/>
          <p:nvPr/>
        </p:nvSpPr>
        <p:spPr>
          <a:xfrm>
            <a:off x="1023580" y="6524744"/>
            <a:ext cx="3770948" cy="352663"/>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Unusual Sender Address</a:t>
            </a:r>
            <a:endParaRPr lang="en-US" sz="2200" dirty="0"/>
          </a:p>
        </p:txBody>
      </p:sp>
      <p:sp>
        <p:nvSpPr>
          <p:cNvPr id="15" name="Text 12"/>
          <p:cNvSpPr/>
          <p:nvPr/>
        </p:nvSpPr>
        <p:spPr>
          <a:xfrm>
            <a:off x="1023580" y="7012781"/>
            <a:ext cx="8925639" cy="361117"/>
          </a:xfrm>
          <a:prstGeom prst="rect">
            <a:avLst/>
          </a:prstGeom>
          <a:noFill/>
          <a:ln/>
        </p:spPr>
        <p:txBody>
          <a:bodyPr wrap="none" lIns="0" tIns="0" rIns="0" bIns="0" rtlCol="0" anchor="t"/>
          <a:lstStyle/>
          <a:p>
            <a:pPr marL="0" indent="0" algn="l">
              <a:lnSpc>
                <a:spcPts val="2800"/>
              </a:lnSpc>
              <a:buNone/>
            </a:pPr>
            <a:r>
              <a:rPr lang="en-US" sz="1750" dirty="0">
                <a:solidFill>
                  <a:srgbClr val="3B4E4E"/>
                </a:solidFill>
                <a:latin typeface="Overpass Light" pitchFamily="34" charset="0"/>
                <a:ea typeface="Overpass Light" pitchFamily="34" charset="-122"/>
                <a:cs typeface="Overpass Light" pitchFamily="34" charset="-120"/>
              </a:rPr>
              <a:t>Email addresses that don't match the supposed sender's domain.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78374"/>
            <a:ext cx="10911483"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What to Do If You Suspect Phishing</a:t>
            </a:r>
            <a:endParaRPr lang="en-US" sz="4450" dirty="0"/>
          </a:p>
        </p:txBody>
      </p:sp>
      <p:sp>
        <p:nvSpPr>
          <p:cNvPr id="3" name="Shape 1"/>
          <p:cNvSpPr/>
          <p:nvPr/>
        </p:nvSpPr>
        <p:spPr>
          <a:xfrm>
            <a:off x="793790" y="2440781"/>
            <a:ext cx="2173724" cy="1306949"/>
          </a:xfrm>
          <a:prstGeom prst="roundRect">
            <a:avLst>
              <a:gd name="adj" fmla="val 7289"/>
            </a:avLst>
          </a:prstGeom>
          <a:solidFill>
            <a:srgbClr val="DDEEE6"/>
          </a:solidFill>
          <a:ln w="7620">
            <a:solidFill>
              <a:srgbClr val="C3D4CC"/>
            </a:solidFill>
            <a:prstDash val="solid"/>
          </a:ln>
        </p:spPr>
      </p:sp>
      <p:pic>
        <p:nvPicPr>
          <p:cNvPr id="4" name="Image 0" descr="preencoded.png"/>
          <p:cNvPicPr>
            <a:picLocks noChangeAspect="1"/>
          </p:cNvPicPr>
          <p:nvPr/>
        </p:nvPicPr>
        <p:blipFill>
          <a:blip r:embed="rId3"/>
          <a:stretch>
            <a:fillRect/>
          </a:stretch>
        </p:blipFill>
        <p:spPr>
          <a:xfrm>
            <a:off x="1721167" y="2894886"/>
            <a:ext cx="318968" cy="398621"/>
          </a:xfrm>
          <a:prstGeom prst="rect">
            <a:avLst/>
          </a:prstGeom>
        </p:spPr>
      </p:pic>
      <p:sp>
        <p:nvSpPr>
          <p:cNvPr id="5" name="Text 2"/>
          <p:cNvSpPr/>
          <p:nvPr/>
        </p:nvSpPr>
        <p:spPr>
          <a:xfrm>
            <a:off x="3194328" y="2667595"/>
            <a:ext cx="3121343"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Report Immediately</a:t>
            </a:r>
            <a:endParaRPr lang="en-US" sz="2200" dirty="0"/>
          </a:p>
        </p:txBody>
      </p:sp>
      <p:sp>
        <p:nvSpPr>
          <p:cNvPr id="6" name="Text 3"/>
          <p:cNvSpPr/>
          <p:nvPr/>
        </p:nvSpPr>
        <p:spPr>
          <a:xfrm>
            <a:off x="3194328" y="3158014"/>
            <a:ext cx="9505712"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Forward suspicious emails to IT security without clicking any links or downloading attachments.</a:t>
            </a:r>
            <a:endParaRPr lang="en-US" sz="1750" dirty="0"/>
          </a:p>
        </p:txBody>
      </p:sp>
      <p:sp>
        <p:nvSpPr>
          <p:cNvPr id="7" name="Shape 4"/>
          <p:cNvSpPr/>
          <p:nvPr/>
        </p:nvSpPr>
        <p:spPr>
          <a:xfrm>
            <a:off x="3080861" y="3732490"/>
            <a:ext cx="10642402" cy="15240"/>
          </a:xfrm>
          <a:prstGeom prst="roundRect">
            <a:avLst>
              <a:gd name="adj" fmla="val 625116"/>
            </a:avLst>
          </a:prstGeom>
          <a:solidFill>
            <a:srgbClr val="C3D4CC"/>
          </a:solidFill>
          <a:ln/>
        </p:spPr>
      </p:sp>
      <p:sp>
        <p:nvSpPr>
          <p:cNvPr id="8" name="Shape 5"/>
          <p:cNvSpPr/>
          <p:nvPr/>
        </p:nvSpPr>
        <p:spPr>
          <a:xfrm>
            <a:off x="793790" y="3861078"/>
            <a:ext cx="4347567" cy="1306949"/>
          </a:xfrm>
          <a:prstGeom prst="roundRect">
            <a:avLst>
              <a:gd name="adj" fmla="val 7289"/>
            </a:avLst>
          </a:prstGeom>
          <a:solidFill>
            <a:srgbClr val="DDEEE6"/>
          </a:solidFill>
          <a:ln w="7620">
            <a:solidFill>
              <a:srgbClr val="C3D4CC"/>
            </a:solidFill>
            <a:prstDash val="solid"/>
          </a:ln>
        </p:spPr>
      </p:sp>
      <p:pic>
        <p:nvPicPr>
          <p:cNvPr id="9" name="Image 1" descr="preencoded.png"/>
          <p:cNvPicPr>
            <a:picLocks noChangeAspect="1"/>
          </p:cNvPicPr>
          <p:nvPr/>
        </p:nvPicPr>
        <p:blipFill>
          <a:blip r:embed="rId4"/>
          <a:stretch>
            <a:fillRect/>
          </a:stretch>
        </p:blipFill>
        <p:spPr>
          <a:xfrm>
            <a:off x="2808089" y="4315182"/>
            <a:ext cx="318968" cy="398621"/>
          </a:xfrm>
          <a:prstGeom prst="rect">
            <a:avLst/>
          </a:prstGeom>
        </p:spPr>
      </p:pic>
      <p:sp>
        <p:nvSpPr>
          <p:cNvPr id="10" name="Text 6"/>
          <p:cNvSpPr/>
          <p:nvPr/>
        </p:nvSpPr>
        <p:spPr>
          <a:xfrm>
            <a:off x="5368171" y="408789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Do Not Engage</a:t>
            </a:r>
            <a:endParaRPr lang="en-US" sz="2200" dirty="0"/>
          </a:p>
        </p:txBody>
      </p:sp>
      <p:sp>
        <p:nvSpPr>
          <p:cNvPr id="11" name="Text 7"/>
          <p:cNvSpPr/>
          <p:nvPr/>
        </p:nvSpPr>
        <p:spPr>
          <a:xfrm>
            <a:off x="5368171" y="4578310"/>
            <a:ext cx="5585698"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Avoid replying or interacting with the sender in any way.</a:t>
            </a:r>
            <a:endParaRPr lang="en-US" sz="1750" dirty="0"/>
          </a:p>
        </p:txBody>
      </p:sp>
      <p:sp>
        <p:nvSpPr>
          <p:cNvPr id="12" name="Shape 8"/>
          <p:cNvSpPr/>
          <p:nvPr/>
        </p:nvSpPr>
        <p:spPr>
          <a:xfrm>
            <a:off x="5254704" y="5152787"/>
            <a:ext cx="8468558" cy="15240"/>
          </a:xfrm>
          <a:prstGeom prst="roundRect">
            <a:avLst>
              <a:gd name="adj" fmla="val 625116"/>
            </a:avLst>
          </a:prstGeom>
          <a:solidFill>
            <a:srgbClr val="C3D4CC"/>
          </a:solidFill>
          <a:ln/>
        </p:spPr>
      </p:sp>
      <p:sp>
        <p:nvSpPr>
          <p:cNvPr id="13" name="Shape 9"/>
          <p:cNvSpPr/>
          <p:nvPr/>
        </p:nvSpPr>
        <p:spPr>
          <a:xfrm>
            <a:off x="793790" y="5281374"/>
            <a:ext cx="6521410" cy="1669852"/>
          </a:xfrm>
          <a:prstGeom prst="roundRect">
            <a:avLst>
              <a:gd name="adj" fmla="val 5705"/>
            </a:avLst>
          </a:prstGeom>
          <a:solidFill>
            <a:srgbClr val="DDEEE6"/>
          </a:solidFill>
          <a:ln w="7620">
            <a:solidFill>
              <a:srgbClr val="C3D4CC"/>
            </a:solidFill>
            <a:prstDash val="solid"/>
          </a:ln>
        </p:spPr>
      </p:sp>
      <p:pic>
        <p:nvPicPr>
          <p:cNvPr id="14" name="Image 2" descr="preencoded.png"/>
          <p:cNvPicPr>
            <a:picLocks noChangeAspect="1"/>
          </p:cNvPicPr>
          <p:nvPr/>
        </p:nvPicPr>
        <p:blipFill>
          <a:blip r:embed="rId5"/>
          <a:stretch>
            <a:fillRect/>
          </a:stretch>
        </p:blipFill>
        <p:spPr>
          <a:xfrm>
            <a:off x="3895011" y="5916930"/>
            <a:ext cx="318968" cy="398621"/>
          </a:xfrm>
          <a:prstGeom prst="rect">
            <a:avLst/>
          </a:prstGeom>
        </p:spPr>
      </p:pic>
      <p:sp>
        <p:nvSpPr>
          <p:cNvPr id="15" name="Text 10"/>
          <p:cNvSpPr/>
          <p:nvPr/>
        </p:nvSpPr>
        <p:spPr>
          <a:xfrm>
            <a:off x="7542014" y="5508188"/>
            <a:ext cx="2992993"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Change Passwords</a:t>
            </a:r>
            <a:endParaRPr lang="en-US" sz="2200" dirty="0"/>
          </a:p>
        </p:txBody>
      </p:sp>
      <p:sp>
        <p:nvSpPr>
          <p:cNvPr id="16" name="Text 11"/>
          <p:cNvSpPr/>
          <p:nvPr/>
        </p:nvSpPr>
        <p:spPr>
          <a:xfrm>
            <a:off x="7542014" y="5998607"/>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If you accidentally clicked a link or provided information, change all relevant passwords immediately.</a:t>
            </a:r>
            <a:endParaRPr lang="en-US" sz="1750" dirty="0"/>
          </a:p>
        </p:txBody>
      </p:sp>
      <p:sp>
        <p:nvSpPr>
          <p:cNvPr id="17" name="Rectangle 16">
            <a:extLst>
              <a:ext uri="{FF2B5EF4-FFF2-40B4-BE49-F238E27FC236}">
                <a16:creationId xmlns:a16="http://schemas.microsoft.com/office/drawing/2014/main" id="{2843AD95-CB1D-92CA-D30E-3E503DEC0653}"/>
              </a:ext>
            </a:extLst>
          </p:cNvPr>
          <p:cNvSpPr/>
          <p:nvPr/>
        </p:nvSpPr>
        <p:spPr>
          <a:xfrm>
            <a:off x="12769702" y="7719237"/>
            <a:ext cx="1860698" cy="484765"/>
          </a:xfrm>
          <a:prstGeom prst="rect">
            <a:avLst/>
          </a:prstGeom>
          <a:solidFill>
            <a:srgbClr val="FFFDE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21638" y="566976"/>
            <a:ext cx="8176736" cy="644366"/>
          </a:xfrm>
          <a:prstGeom prst="rect">
            <a:avLst/>
          </a:prstGeom>
          <a:noFill/>
          <a:ln/>
        </p:spPr>
        <p:txBody>
          <a:bodyPr wrap="none" lIns="0" tIns="0" rIns="0" bIns="0" rtlCol="0" anchor="t"/>
          <a:lstStyle/>
          <a:p>
            <a:pPr marL="0" indent="0" algn="l">
              <a:lnSpc>
                <a:spcPts val="5050"/>
              </a:lnSpc>
              <a:buNone/>
            </a:pPr>
            <a:r>
              <a:rPr lang="en-US" sz="4050" b="1" dirty="0">
                <a:solidFill>
                  <a:srgbClr val="233939"/>
                </a:solidFill>
                <a:latin typeface="Syne Bold" pitchFamily="34" charset="0"/>
                <a:ea typeface="Syne Bold" pitchFamily="34" charset="-122"/>
                <a:cs typeface="Syne Bold" pitchFamily="34" charset="-120"/>
              </a:rPr>
              <a:t>Best Practices for Prevention</a:t>
            </a:r>
            <a:endParaRPr lang="en-US" sz="4050" dirty="0"/>
          </a:p>
        </p:txBody>
      </p:sp>
      <p:pic>
        <p:nvPicPr>
          <p:cNvPr id="3" name="Image 0" descr="preencoded.png"/>
          <p:cNvPicPr>
            <a:picLocks noChangeAspect="1"/>
          </p:cNvPicPr>
          <p:nvPr/>
        </p:nvPicPr>
        <p:blipFill>
          <a:blip r:embed="rId3"/>
          <a:stretch>
            <a:fillRect/>
          </a:stretch>
        </p:blipFill>
        <p:spPr>
          <a:xfrm>
            <a:off x="721638" y="1752481"/>
            <a:ext cx="6342102" cy="6342102"/>
          </a:xfrm>
          <a:prstGeom prst="rect">
            <a:avLst/>
          </a:prstGeom>
        </p:spPr>
      </p:pic>
      <p:sp>
        <p:nvSpPr>
          <p:cNvPr id="4" name="Text 1"/>
          <p:cNvSpPr/>
          <p:nvPr/>
        </p:nvSpPr>
        <p:spPr>
          <a:xfrm>
            <a:off x="7574280" y="1706047"/>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3B4E4E"/>
                </a:solidFill>
                <a:latin typeface="Overpass Light" pitchFamily="34" charset="0"/>
                <a:ea typeface="Overpass Light" pitchFamily="34" charset="-122"/>
                <a:cs typeface="Overpass Light" pitchFamily="34" charset="-120"/>
              </a:rPr>
              <a:t>Verify Sender:</a:t>
            </a:r>
            <a:r>
              <a:rPr lang="en-US" sz="1600" dirty="0">
                <a:solidFill>
                  <a:srgbClr val="3B4E4E"/>
                </a:solidFill>
                <a:latin typeface="Overpass Light" pitchFamily="34" charset="0"/>
                <a:ea typeface="Overpass Light" pitchFamily="34" charset="-122"/>
                <a:cs typeface="Overpass Light" pitchFamily="34" charset="-120"/>
              </a:rPr>
              <a:t> Always check the sender's email address for authenticity.</a:t>
            </a:r>
            <a:endParaRPr lang="en-US" sz="1600" dirty="0"/>
          </a:p>
        </p:txBody>
      </p:sp>
      <p:sp>
        <p:nvSpPr>
          <p:cNvPr id="5" name="Text 2"/>
          <p:cNvSpPr/>
          <p:nvPr/>
        </p:nvSpPr>
        <p:spPr>
          <a:xfrm>
            <a:off x="7574280" y="2438043"/>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3B4E4E"/>
                </a:solidFill>
                <a:latin typeface="Overpass Light" pitchFamily="34" charset="0"/>
                <a:ea typeface="Overpass Light" pitchFamily="34" charset="-122"/>
                <a:cs typeface="Overpass Light" pitchFamily="34" charset="-120"/>
              </a:rPr>
              <a:t>Hover Before Clicking:</a:t>
            </a:r>
            <a:r>
              <a:rPr lang="en-US" sz="1600" dirty="0">
                <a:solidFill>
                  <a:srgbClr val="3B4E4E"/>
                </a:solidFill>
                <a:latin typeface="Overpass Light" pitchFamily="34" charset="0"/>
                <a:ea typeface="Overpass Light" pitchFamily="34" charset="-122"/>
                <a:cs typeface="Overpass Light" pitchFamily="34" charset="-120"/>
              </a:rPr>
              <a:t> Mouse over links to see the true URL before clicking.</a:t>
            </a:r>
            <a:endParaRPr lang="en-US" sz="1600" dirty="0"/>
          </a:p>
        </p:txBody>
      </p:sp>
      <p:sp>
        <p:nvSpPr>
          <p:cNvPr id="6" name="Text 3"/>
          <p:cNvSpPr/>
          <p:nvPr/>
        </p:nvSpPr>
        <p:spPr>
          <a:xfrm>
            <a:off x="7574280" y="3170039"/>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3B4E4E"/>
                </a:solidFill>
                <a:latin typeface="Overpass Light" pitchFamily="34" charset="0"/>
                <a:ea typeface="Overpass Light" pitchFamily="34" charset="-122"/>
                <a:cs typeface="Overpass Light" pitchFamily="34" charset="-120"/>
              </a:rPr>
              <a:t>Use Strong Passwords:</a:t>
            </a:r>
            <a:r>
              <a:rPr lang="en-US" sz="1600" dirty="0">
                <a:solidFill>
                  <a:srgbClr val="3B4E4E"/>
                </a:solidFill>
                <a:latin typeface="Overpass Light" pitchFamily="34" charset="0"/>
                <a:ea typeface="Overpass Light" pitchFamily="34" charset="-122"/>
                <a:cs typeface="Overpass Light" pitchFamily="34" charset="-120"/>
              </a:rPr>
              <a:t> Implement complex, unique passwords for all accounts.</a:t>
            </a:r>
            <a:endParaRPr lang="en-US" sz="1600" dirty="0"/>
          </a:p>
        </p:txBody>
      </p:sp>
      <p:sp>
        <p:nvSpPr>
          <p:cNvPr id="7" name="Text 4"/>
          <p:cNvSpPr/>
          <p:nvPr/>
        </p:nvSpPr>
        <p:spPr>
          <a:xfrm>
            <a:off x="7574280" y="3902035"/>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3B4E4E"/>
                </a:solidFill>
                <a:latin typeface="Overpass Light" pitchFamily="34" charset="0"/>
                <a:ea typeface="Overpass Light" pitchFamily="34" charset="-122"/>
                <a:cs typeface="Overpass Light" pitchFamily="34" charset="-120"/>
              </a:rPr>
              <a:t>Enable MFA:</a:t>
            </a:r>
            <a:r>
              <a:rPr lang="en-US" sz="1600" dirty="0">
                <a:solidFill>
                  <a:srgbClr val="3B4E4E"/>
                </a:solidFill>
                <a:latin typeface="Overpass Light" pitchFamily="34" charset="0"/>
                <a:ea typeface="Overpass Light" pitchFamily="34" charset="-122"/>
                <a:cs typeface="Overpass Light" pitchFamily="34" charset="-120"/>
              </a:rPr>
              <a:t> Utilize Multi-Factor Authentication whenever possible.</a:t>
            </a:r>
            <a:endParaRPr lang="en-US" sz="1600" dirty="0"/>
          </a:p>
        </p:txBody>
      </p:sp>
      <p:sp>
        <p:nvSpPr>
          <p:cNvPr id="8" name="Text 5"/>
          <p:cNvSpPr/>
          <p:nvPr/>
        </p:nvSpPr>
        <p:spPr>
          <a:xfrm>
            <a:off x="7574280" y="4634032"/>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3B4E4E"/>
                </a:solidFill>
                <a:latin typeface="Overpass Light" pitchFamily="34" charset="0"/>
                <a:ea typeface="Overpass Light" pitchFamily="34" charset="-122"/>
                <a:cs typeface="Overpass Light" pitchFamily="34" charset="-120"/>
              </a:rPr>
              <a:t>Regular Updates:</a:t>
            </a:r>
            <a:r>
              <a:rPr lang="en-US" sz="1600" dirty="0">
                <a:solidFill>
                  <a:srgbClr val="3B4E4E"/>
                </a:solidFill>
                <a:latin typeface="Overpass Light" pitchFamily="34" charset="0"/>
                <a:ea typeface="Overpass Light" pitchFamily="34" charset="-122"/>
                <a:cs typeface="Overpass Light" pitchFamily="34" charset="-120"/>
              </a:rPr>
              <a:t> Keep software and operating systems up to date to patch vulnerabilities.</a:t>
            </a:r>
            <a:endParaRPr lang="en-US" sz="1600" dirty="0"/>
          </a:p>
        </p:txBody>
      </p:sp>
      <p:sp>
        <p:nvSpPr>
          <p:cNvPr id="9" name="Rectangle 8">
            <a:extLst>
              <a:ext uri="{FF2B5EF4-FFF2-40B4-BE49-F238E27FC236}">
                <a16:creationId xmlns:a16="http://schemas.microsoft.com/office/drawing/2014/main" id="{BD09F46B-D580-4FEB-239D-EB8F92ECB636}"/>
              </a:ext>
            </a:extLst>
          </p:cNvPr>
          <p:cNvSpPr/>
          <p:nvPr/>
        </p:nvSpPr>
        <p:spPr>
          <a:xfrm>
            <a:off x="12769702" y="7719237"/>
            <a:ext cx="1860698" cy="484765"/>
          </a:xfrm>
          <a:prstGeom prst="rect">
            <a:avLst/>
          </a:prstGeom>
          <a:solidFill>
            <a:srgbClr val="FFFDE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68786"/>
          </a:xfrm>
          <a:prstGeom prst="rect">
            <a:avLst/>
          </a:prstGeom>
        </p:spPr>
      </p:pic>
      <p:sp>
        <p:nvSpPr>
          <p:cNvPr id="3" name="Text 0"/>
          <p:cNvSpPr/>
          <p:nvPr/>
        </p:nvSpPr>
        <p:spPr>
          <a:xfrm>
            <a:off x="786527" y="3286839"/>
            <a:ext cx="8397359" cy="667107"/>
          </a:xfrm>
          <a:prstGeom prst="rect">
            <a:avLst/>
          </a:prstGeom>
          <a:noFill/>
          <a:ln/>
        </p:spPr>
        <p:txBody>
          <a:bodyPr wrap="none" lIns="0" tIns="0" rIns="0" bIns="0" rtlCol="0" anchor="t"/>
          <a:lstStyle/>
          <a:p>
            <a:pPr marL="0" indent="0" algn="l">
              <a:lnSpc>
                <a:spcPts val="5250"/>
              </a:lnSpc>
              <a:buNone/>
            </a:pPr>
            <a:r>
              <a:rPr lang="en-US" sz="4200" b="1" dirty="0">
                <a:solidFill>
                  <a:srgbClr val="233939"/>
                </a:solidFill>
                <a:latin typeface="Syne Bold" pitchFamily="34" charset="0"/>
                <a:ea typeface="Syne Bold" pitchFamily="34" charset="-122"/>
                <a:cs typeface="Syne Bold" pitchFamily="34" charset="-120"/>
              </a:rPr>
              <a:t>Key Takeaways &amp; Next Steps</a:t>
            </a:r>
            <a:endParaRPr lang="en-US" sz="4200" dirty="0"/>
          </a:p>
        </p:txBody>
      </p:sp>
      <p:pic>
        <p:nvPicPr>
          <p:cNvPr id="4" name="Image 1" descr="preencoded.png"/>
          <p:cNvPicPr>
            <a:picLocks noChangeAspect="1"/>
          </p:cNvPicPr>
          <p:nvPr/>
        </p:nvPicPr>
        <p:blipFill>
          <a:blip r:embed="rId4"/>
          <a:stretch>
            <a:fillRect/>
          </a:stretch>
        </p:blipFill>
        <p:spPr>
          <a:xfrm>
            <a:off x="786527" y="4274106"/>
            <a:ext cx="4352449" cy="854035"/>
          </a:xfrm>
          <a:prstGeom prst="rect">
            <a:avLst/>
          </a:prstGeom>
        </p:spPr>
      </p:pic>
      <p:sp>
        <p:nvSpPr>
          <p:cNvPr id="5" name="Text 1"/>
          <p:cNvSpPr/>
          <p:nvPr/>
        </p:nvSpPr>
        <p:spPr>
          <a:xfrm>
            <a:off x="1000006" y="5341620"/>
            <a:ext cx="2668786" cy="333613"/>
          </a:xfrm>
          <a:prstGeom prst="rect">
            <a:avLst/>
          </a:prstGeom>
          <a:noFill/>
          <a:ln/>
        </p:spPr>
        <p:txBody>
          <a:bodyPr wrap="none" lIns="0" tIns="0" rIns="0" bIns="0" rtlCol="0" anchor="t"/>
          <a:lstStyle/>
          <a:p>
            <a:pPr marL="0" indent="0" algn="l">
              <a:lnSpc>
                <a:spcPts val="2600"/>
              </a:lnSpc>
              <a:buNone/>
            </a:pPr>
            <a:r>
              <a:rPr lang="en-US" sz="2100" b="1" dirty="0">
                <a:solidFill>
                  <a:srgbClr val="3B4E4E"/>
                </a:solidFill>
                <a:latin typeface="Syne Bold" pitchFamily="34" charset="0"/>
                <a:ea typeface="Syne Bold" pitchFamily="34" charset="-122"/>
                <a:cs typeface="Syne Bold" pitchFamily="34" charset="-120"/>
              </a:rPr>
              <a:t>Stay Vigilant</a:t>
            </a:r>
            <a:endParaRPr lang="en-US" sz="2100" dirty="0"/>
          </a:p>
        </p:txBody>
      </p:sp>
      <p:sp>
        <p:nvSpPr>
          <p:cNvPr id="6" name="Text 2"/>
          <p:cNvSpPr/>
          <p:nvPr/>
        </p:nvSpPr>
        <p:spPr>
          <a:xfrm>
            <a:off x="1000006" y="5803225"/>
            <a:ext cx="3925491" cy="682943"/>
          </a:xfrm>
          <a:prstGeom prst="rect">
            <a:avLst/>
          </a:prstGeom>
          <a:noFill/>
          <a:ln/>
        </p:spPr>
        <p:txBody>
          <a:bodyPr wrap="square" lIns="0" tIns="0" rIns="0" bIns="0" rtlCol="0" anchor="t"/>
          <a:lstStyle/>
          <a:p>
            <a:pPr marL="0" indent="0" algn="l">
              <a:lnSpc>
                <a:spcPts val="2650"/>
              </a:lnSpc>
              <a:buNone/>
            </a:pPr>
            <a:r>
              <a:rPr lang="en-US" sz="1650" dirty="0">
                <a:solidFill>
                  <a:srgbClr val="3B4E4E"/>
                </a:solidFill>
                <a:latin typeface="Overpass Light" pitchFamily="34" charset="0"/>
                <a:ea typeface="Overpass Light" pitchFamily="34" charset="-122"/>
                <a:cs typeface="Overpass Light" pitchFamily="34" charset="-120"/>
              </a:rPr>
              <a:t>Phishing threats are constant, so continuous awareness is crucial.</a:t>
            </a:r>
            <a:endParaRPr lang="en-US" sz="1650" dirty="0"/>
          </a:p>
        </p:txBody>
      </p:sp>
      <p:pic>
        <p:nvPicPr>
          <p:cNvPr id="7" name="Image 2" descr="preencoded.png"/>
          <p:cNvPicPr>
            <a:picLocks noChangeAspect="1"/>
          </p:cNvPicPr>
          <p:nvPr/>
        </p:nvPicPr>
        <p:blipFill>
          <a:blip r:embed="rId5"/>
          <a:stretch>
            <a:fillRect/>
          </a:stretch>
        </p:blipFill>
        <p:spPr>
          <a:xfrm>
            <a:off x="5138976" y="4274106"/>
            <a:ext cx="4352449" cy="854035"/>
          </a:xfrm>
          <a:prstGeom prst="rect">
            <a:avLst/>
          </a:prstGeom>
        </p:spPr>
      </p:pic>
      <p:sp>
        <p:nvSpPr>
          <p:cNvPr id="8" name="Text 3"/>
          <p:cNvSpPr/>
          <p:nvPr/>
        </p:nvSpPr>
        <p:spPr>
          <a:xfrm>
            <a:off x="5352455" y="5341620"/>
            <a:ext cx="3925491" cy="667226"/>
          </a:xfrm>
          <a:prstGeom prst="rect">
            <a:avLst/>
          </a:prstGeom>
          <a:noFill/>
          <a:ln/>
        </p:spPr>
        <p:txBody>
          <a:bodyPr wrap="square" lIns="0" tIns="0" rIns="0" bIns="0" rtlCol="0" anchor="t"/>
          <a:lstStyle/>
          <a:p>
            <a:pPr marL="0" indent="0" algn="l">
              <a:lnSpc>
                <a:spcPts val="2600"/>
              </a:lnSpc>
              <a:buNone/>
            </a:pPr>
            <a:r>
              <a:rPr lang="en-US" sz="2100" b="1" dirty="0">
                <a:solidFill>
                  <a:srgbClr val="3B4E4E"/>
                </a:solidFill>
                <a:latin typeface="Syne Bold" pitchFamily="34" charset="0"/>
                <a:ea typeface="Syne Bold" pitchFamily="34" charset="-122"/>
                <a:cs typeface="Syne Bold" pitchFamily="34" charset="-120"/>
              </a:rPr>
              <a:t>You Are Our First Line of Defense</a:t>
            </a:r>
            <a:endParaRPr lang="en-US" sz="2100" dirty="0"/>
          </a:p>
        </p:txBody>
      </p:sp>
      <p:sp>
        <p:nvSpPr>
          <p:cNvPr id="9" name="Text 4"/>
          <p:cNvSpPr/>
          <p:nvPr/>
        </p:nvSpPr>
        <p:spPr>
          <a:xfrm>
            <a:off x="5352455" y="6136838"/>
            <a:ext cx="3925491" cy="682943"/>
          </a:xfrm>
          <a:prstGeom prst="rect">
            <a:avLst/>
          </a:prstGeom>
          <a:noFill/>
          <a:ln/>
        </p:spPr>
        <p:txBody>
          <a:bodyPr wrap="square" lIns="0" tIns="0" rIns="0" bIns="0" rtlCol="0" anchor="t"/>
          <a:lstStyle/>
          <a:p>
            <a:pPr marL="0" indent="0" algn="l">
              <a:lnSpc>
                <a:spcPts val="2650"/>
              </a:lnSpc>
              <a:buNone/>
            </a:pPr>
            <a:r>
              <a:rPr lang="en-US" sz="1650" dirty="0">
                <a:solidFill>
                  <a:srgbClr val="3B4E4E"/>
                </a:solidFill>
                <a:latin typeface="Overpass Light" pitchFamily="34" charset="0"/>
                <a:ea typeface="Overpass Light" pitchFamily="34" charset="-122"/>
                <a:cs typeface="Overpass Light" pitchFamily="34" charset="-120"/>
              </a:rPr>
              <a:t>Your vigilance directly contributes to our collective security.</a:t>
            </a:r>
            <a:endParaRPr lang="en-US" sz="1650" dirty="0"/>
          </a:p>
        </p:txBody>
      </p:sp>
      <p:pic>
        <p:nvPicPr>
          <p:cNvPr id="10" name="Image 3" descr="preencoded.png"/>
          <p:cNvPicPr>
            <a:picLocks noChangeAspect="1"/>
          </p:cNvPicPr>
          <p:nvPr/>
        </p:nvPicPr>
        <p:blipFill>
          <a:blip r:embed="rId6"/>
          <a:stretch>
            <a:fillRect/>
          </a:stretch>
        </p:blipFill>
        <p:spPr>
          <a:xfrm>
            <a:off x="9491424" y="4274106"/>
            <a:ext cx="4352449" cy="854035"/>
          </a:xfrm>
          <a:prstGeom prst="rect">
            <a:avLst/>
          </a:prstGeom>
        </p:spPr>
      </p:pic>
      <p:sp>
        <p:nvSpPr>
          <p:cNvPr id="11" name="Text 5"/>
          <p:cNvSpPr/>
          <p:nvPr/>
        </p:nvSpPr>
        <p:spPr>
          <a:xfrm>
            <a:off x="9704903" y="5341620"/>
            <a:ext cx="3081576" cy="333613"/>
          </a:xfrm>
          <a:prstGeom prst="rect">
            <a:avLst/>
          </a:prstGeom>
          <a:noFill/>
          <a:ln/>
        </p:spPr>
        <p:txBody>
          <a:bodyPr wrap="none" lIns="0" tIns="0" rIns="0" bIns="0" rtlCol="0" anchor="t"/>
          <a:lstStyle/>
          <a:p>
            <a:pPr marL="0" indent="0" algn="l">
              <a:lnSpc>
                <a:spcPts val="2600"/>
              </a:lnSpc>
              <a:buNone/>
            </a:pPr>
            <a:r>
              <a:rPr lang="en-US" sz="2100" b="1" dirty="0">
                <a:solidFill>
                  <a:srgbClr val="3B4E4E"/>
                </a:solidFill>
                <a:latin typeface="Syne Bold" pitchFamily="34" charset="0"/>
                <a:ea typeface="Syne Bold" pitchFamily="34" charset="-122"/>
                <a:cs typeface="Syne Bold" pitchFamily="34" charset="-120"/>
              </a:rPr>
              <a:t>Report &amp; Collaborate</a:t>
            </a:r>
            <a:endParaRPr lang="en-US" sz="2100" dirty="0"/>
          </a:p>
        </p:txBody>
      </p:sp>
      <p:sp>
        <p:nvSpPr>
          <p:cNvPr id="12" name="Text 6"/>
          <p:cNvSpPr/>
          <p:nvPr/>
        </p:nvSpPr>
        <p:spPr>
          <a:xfrm>
            <a:off x="9704903" y="5803225"/>
            <a:ext cx="3925491" cy="682943"/>
          </a:xfrm>
          <a:prstGeom prst="rect">
            <a:avLst/>
          </a:prstGeom>
          <a:noFill/>
          <a:ln/>
        </p:spPr>
        <p:txBody>
          <a:bodyPr wrap="square" lIns="0" tIns="0" rIns="0" bIns="0" rtlCol="0" anchor="t"/>
          <a:lstStyle/>
          <a:p>
            <a:pPr marL="0" indent="0" algn="l">
              <a:lnSpc>
                <a:spcPts val="2650"/>
              </a:lnSpc>
              <a:buNone/>
            </a:pPr>
            <a:r>
              <a:rPr lang="en-US" sz="1650" dirty="0">
                <a:solidFill>
                  <a:srgbClr val="3B4E4E"/>
                </a:solidFill>
                <a:latin typeface="Overpass Light" pitchFamily="34" charset="0"/>
                <a:ea typeface="Overpass Light" pitchFamily="34" charset="-122"/>
                <a:cs typeface="Overpass Light" pitchFamily="34" charset="-120"/>
              </a:rPr>
              <a:t>Don't hesitate to report suspicious activity to IT security.</a:t>
            </a:r>
            <a:endParaRPr lang="en-US" sz="1650" dirty="0"/>
          </a:p>
        </p:txBody>
      </p:sp>
      <p:sp>
        <p:nvSpPr>
          <p:cNvPr id="13" name="Text 7"/>
          <p:cNvSpPr/>
          <p:nvPr/>
        </p:nvSpPr>
        <p:spPr>
          <a:xfrm>
            <a:off x="786527" y="7273409"/>
            <a:ext cx="13057346" cy="341471"/>
          </a:xfrm>
          <a:prstGeom prst="rect">
            <a:avLst/>
          </a:prstGeom>
          <a:noFill/>
          <a:ln/>
        </p:spPr>
        <p:txBody>
          <a:bodyPr wrap="none" lIns="0" tIns="0" rIns="0" bIns="0" rtlCol="0" anchor="t"/>
          <a:lstStyle/>
          <a:p>
            <a:pPr marL="0" indent="0" algn="ctr">
              <a:lnSpc>
                <a:spcPts val="2650"/>
              </a:lnSpc>
              <a:buNone/>
            </a:pPr>
            <a:r>
              <a:rPr lang="en-US" sz="1650" dirty="0">
                <a:solidFill>
                  <a:srgbClr val="3B4E4E"/>
                </a:solidFill>
                <a:latin typeface="Overpass Light" pitchFamily="34" charset="0"/>
                <a:ea typeface="Overpass Light" pitchFamily="34" charset="-122"/>
                <a:cs typeface="Overpass Light" pitchFamily="34" charset="-120"/>
              </a:rPr>
              <a:t>Thank you for your attention and commitment to our organization's security.</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489</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Syne Bold</vt:lpstr>
      <vt:lpstr>Arial</vt:lpstr>
      <vt:lpstr>Overpass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Abhijith M.R</dc:creator>
  <cp:lastModifiedBy>ABHIJITH M RCAS2023BCY054</cp:lastModifiedBy>
  <cp:revision>2</cp:revision>
  <dcterms:created xsi:type="dcterms:W3CDTF">2025-07-02T03:10:56Z</dcterms:created>
  <dcterms:modified xsi:type="dcterms:W3CDTF">2025-07-02T03:13:27Z</dcterms:modified>
</cp:coreProperties>
</file>